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60" r:id="rId4"/>
    <p:sldId id="258" r:id="rId5"/>
    <p:sldId id="259" r:id="rId6"/>
    <p:sldId id="262" r:id="rId7"/>
    <p:sldId id="263" r:id="rId8"/>
    <p:sldId id="264" r:id="rId9"/>
    <p:sldId id="266" r:id="rId10"/>
    <p:sldId id="273" r:id="rId11"/>
    <p:sldId id="265" r:id="rId12"/>
    <p:sldId id="267" r:id="rId13"/>
    <p:sldId id="268" r:id="rId14"/>
    <p:sldId id="270" r:id="rId15"/>
    <p:sldId id="269" r:id="rId16"/>
    <p:sldId id="271" r:id="rId17"/>
    <p:sldId id="274" r:id="rId18"/>
    <p:sldId id="275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78" d="100"/>
          <a:sy n="178" d="100"/>
        </p:scale>
        <p:origin x="-1600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interSettings" Target="printerSettings/printerSettings1.bin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9D5BB9-FCED-2245-8D5B-ED42CAC0A99F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2B951-8BFB-9349-A1A7-F6532730A6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7418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C12</a:t>
            </a:r>
            <a:r>
              <a:rPr lang="en-US" baseline="0" dirty="0" smtClean="0"/>
              <a:t> preferentially taken up by plants </a:t>
            </a:r>
          </a:p>
          <a:p>
            <a:r>
              <a:rPr lang="en-US" baseline="0" dirty="0" smtClean="0"/>
              <a:t>Ocean floats dive to 2000m, sit for a few days, come back up and every 5-10m they take a measurement of all of the things stated above.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2B951-8BFB-9349-A1A7-F6532730A63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3378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/>
              <a:t>The surface flask stations monitor carbon dioxide directly, however, it is much more tricky with ocean carbon dioxide.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2B951-8BFB-9349-A1A7-F6532730A63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3145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</a:t>
            </a:r>
            <a:r>
              <a:rPr lang="en-US" baseline="0" dirty="0" smtClean="0"/>
              <a:t> mode: trend</a:t>
            </a:r>
          </a:p>
          <a:p>
            <a:r>
              <a:rPr lang="en-US" baseline="0" dirty="0" smtClean="0"/>
              <a:t>2</a:t>
            </a:r>
            <a:r>
              <a:rPr lang="en-US" baseline="30000" dirty="0" smtClean="0"/>
              <a:t>nd</a:t>
            </a:r>
            <a:r>
              <a:rPr lang="en-US" baseline="0" dirty="0" smtClean="0"/>
              <a:t> order mode: Seasonal			Winds are more intense in the winter months = greater upwelling and gas exchange to </a:t>
            </a:r>
            <a:r>
              <a:rPr lang="en-US" baseline="0" dirty="0" err="1" smtClean="0"/>
              <a:t>atmo</a:t>
            </a:r>
            <a:r>
              <a:rPr lang="en-US" baseline="0" dirty="0" smtClean="0"/>
              <a:t>. + additional CO2 from humans. Drawdown is peak to following trough.  Human CO2 input is peak to peak increase. </a:t>
            </a:r>
          </a:p>
          <a:p>
            <a:r>
              <a:rPr lang="en-US" baseline="0" dirty="0" smtClean="0"/>
              <a:t>3</a:t>
            </a:r>
            <a:r>
              <a:rPr lang="en-US" baseline="30000" dirty="0" smtClean="0"/>
              <a:t>rd</a:t>
            </a:r>
            <a:r>
              <a:rPr lang="en-US" baseline="0" dirty="0" smtClean="0"/>
              <a:t> order mode: El Nino			Rough drawdown by ocean in this location = .5 ppm per year. Anthropogenic input to this location = 2 ppm</a:t>
            </a:r>
          </a:p>
          <a:p>
            <a:r>
              <a:rPr lang="en-US" baseline="0" dirty="0" smtClean="0"/>
              <a:t>4</a:t>
            </a:r>
            <a:r>
              <a:rPr lang="en-US" baseline="30000" dirty="0" smtClean="0"/>
              <a:t>th</a:t>
            </a:r>
            <a:r>
              <a:rPr lang="en-US" baseline="0" dirty="0" smtClean="0"/>
              <a:t> order mode: Volcanoes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2B951-8BFB-9349-A1A7-F6532730A63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48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~</a:t>
            </a:r>
            <a:r>
              <a:rPr lang="en-US" baseline="0" dirty="0" smtClean="0"/>
              <a:t> 600 floats throughout all ocean basins at 334 km spacing</a:t>
            </a:r>
          </a:p>
          <a:p>
            <a:r>
              <a:rPr lang="en-US" baseline="0" dirty="0" smtClean="0"/>
              <a:t>Each dark blue dot is a float.  Current error 1.8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42B951-8BFB-9349-A1A7-F6532730A63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58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5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91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607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2980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726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45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329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2976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8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92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57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A97A6-9873-D940-8CB0-04B2032523CB}" type="datetimeFigureOut">
              <a:rPr lang="en-US" smtClean="0"/>
              <a:t>4/6/16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10A54C-8FF0-DE4D-80BF-7C8538E39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19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jp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jp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4.jp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5.jp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6.tiff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4.em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jp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jpg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 descr="sun on glacier.jp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97" y="0"/>
            <a:ext cx="914609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234221"/>
            <a:ext cx="9067800" cy="1470025"/>
          </a:xfrm>
        </p:spPr>
        <p:txBody>
          <a:bodyPr>
            <a:no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Open sans"/>
                <a:cs typeface="Open sans"/>
              </a:rPr>
              <a:t>An Assessment of the Net Summertime Drawdown of Atmospheric Carbon Dioxide by the Southern Ocean</a:t>
            </a:r>
            <a:endParaRPr lang="en-US" sz="3200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0400" y="3978691"/>
            <a:ext cx="8026400" cy="203835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Open sans"/>
                <a:cs typeface="Open sans"/>
              </a:rPr>
              <a:t>Jack Johnson</a:t>
            </a:r>
          </a:p>
          <a:p>
            <a:r>
              <a:rPr lang="en-US" sz="2200" i="1" dirty="0" err="1" smtClean="0">
                <a:solidFill>
                  <a:schemeClr val="tx1"/>
                </a:solidFill>
                <a:latin typeface="Open sans"/>
                <a:cs typeface="Open sans"/>
              </a:rPr>
              <a:t>Dept</a:t>
            </a:r>
            <a:r>
              <a:rPr lang="en-US" sz="2200" i="1" dirty="0" smtClean="0">
                <a:solidFill>
                  <a:schemeClr val="tx1"/>
                </a:solidFill>
                <a:latin typeface="Open sans"/>
                <a:cs typeface="Open sans"/>
              </a:rPr>
              <a:t> of Geosciences, University of Arizona</a:t>
            </a:r>
          </a:p>
          <a:p>
            <a:endParaRPr lang="en-US" sz="2200" i="1" dirty="0" smtClean="0">
              <a:solidFill>
                <a:schemeClr val="tx1"/>
              </a:solidFill>
              <a:latin typeface="Open sans"/>
              <a:cs typeface="Open sans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Open sans"/>
                <a:cs typeface="Open sans"/>
              </a:rPr>
              <a:t>Collaborators: Prof. </a:t>
            </a:r>
            <a:r>
              <a:rPr lang="en-US" sz="2000" dirty="0" err="1" smtClean="0">
                <a:solidFill>
                  <a:schemeClr val="tx1"/>
                </a:solidFill>
                <a:latin typeface="Open sans"/>
                <a:cs typeface="Open sans"/>
              </a:rPr>
              <a:t>Joellen</a:t>
            </a:r>
            <a:r>
              <a:rPr lang="en-US" sz="2000" dirty="0" smtClean="0">
                <a:solidFill>
                  <a:schemeClr val="tx1"/>
                </a:solidFill>
                <a:latin typeface="Open sans"/>
                <a:cs typeface="Open sans"/>
              </a:rPr>
              <a:t> Russell, Dr. Paul Goodman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Open sans"/>
                <a:cs typeface="Open sans"/>
              </a:rPr>
              <a:t>NASA symposium Spring 2016</a:t>
            </a:r>
          </a:p>
        </p:txBody>
      </p:sp>
      <p:grpSp>
        <p:nvGrpSpPr>
          <p:cNvPr id="5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6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Open sans"/>
                <a:ea typeface="Arial"/>
                <a:cs typeface="Open sans"/>
                <a:sym typeface="Arial"/>
              </a:endParaRPr>
            </a:p>
          </p:txBody>
        </p:sp>
        <p:pic>
          <p:nvPicPr>
            <p:cNvPr id="7" name="Shape 2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8" name="Picture 7" descr="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10" name="Picture 9" descr="nsf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906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 measured versus pH calculated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11" name="Picture 10" descr="pHobspHcal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1" y="972818"/>
            <a:ext cx="8093979" cy="502644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10800" y="2197100"/>
            <a:ext cx="422900" cy="444500"/>
          </a:xfrm>
          <a:prstGeom prst="ellipse">
            <a:avLst/>
          </a:prstGeom>
          <a:gradFill flip="none" rotWithShape="1">
            <a:gsLst>
              <a:gs pos="0">
                <a:schemeClr val="dk1">
                  <a:tint val="100000"/>
                  <a:shade val="100000"/>
                  <a:satMod val="130000"/>
                  <a:alpha val="10000"/>
                </a:schemeClr>
              </a:gs>
              <a:gs pos="100000">
                <a:schemeClr val="dk1">
                  <a:tint val="50000"/>
                  <a:shade val="100000"/>
                  <a:satMod val="350000"/>
                  <a:alpha val="10000"/>
                </a:schemeClr>
              </a:gs>
            </a:gsLst>
            <a:lin ang="16200000" scaled="0"/>
            <a:tileRect/>
          </a:gra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72975" y="1616851"/>
            <a:ext cx="10985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Off by .24%</a:t>
            </a:r>
            <a:endParaRPr lang="en-US" sz="1200" dirty="0"/>
          </a:p>
        </p:txBody>
      </p:sp>
      <p:cxnSp>
        <p:nvCxnSpPr>
          <p:cNvPr id="14" name="Straight Connector 13"/>
          <p:cNvCxnSpPr>
            <a:stCxn id="6" idx="0"/>
            <a:endCxn id="7" idx="2"/>
          </p:cNvCxnSpPr>
          <p:nvPr/>
        </p:nvCxnSpPr>
        <p:spPr>
          <a:xfrm flipV="1">
            <a:off x="2722250" y="1841500"/>
            <a:ext cx="0" cy="35560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Picture 17" descr="nsf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 rot="16200000">
            <a:off x="417872" y="3486221"/>
            <a:ext cx="715114" cy="14931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6200000">
            <a:off x="575955" y="3748532"/>
            <a:ext cx="331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</a:t>
            </a:r>
            <a:endParaRPr lang="en-US" sz="1000" dirty="0"/>
          </a:p>
        </p:txBody>
      </p:sp>
      <p:sp>
        <p:nvSpPr>
          <p:cNvPr id="22" name="TextBox 21"/>
          <p:cNvSpPr txBox="1"/>
          <p:nvPr/>
        </p:nvSpPr>
        <p:spPr>
          <a:xfrm>
            <a:off x="4340971" y="5743238"/>
            <a:ext cx="853030" cy="9429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170363" y="5685427"/>
            <a:ext cx="43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Date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494440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sz="2600" dirty="0" smtClean="0"/>
              <a:t>Now we have both pH and </a:t>
            </a:r>
            <a:r>
              <a:rPr lang="en-US" sz="2600" dirty="0" err="1" smtClean="0"/>
              <a:t>Alk</a:t>
            </a:r>
            <a:r>
              <a:rPr lang="en-US" sz="2600" dirty="0" smtClean="0"/>
              <a:t> </a:t>
            </a:r>
          </a:p>
          <a:p>
            <a:pPr lvl="1"/>
            <a:r>
              <a:rPr lang="en-US" sz="2200" dirty="0" smtClean="0"/>
              <a:t>Which means we can calculate ocean DIC</a:t>
            </a:r>
          </a:p>
          <a:p>
            <a:pPr lvl="1"/>
            <a:r>
              <a:rPr lang="en-US" sz="2200" dirty="0" smtClean="0"/>
              <a:t>For this we used CO2sysv1.1.m (</a:t>
            </a:r>
            <a:r>
              <a:rPr lang="en-US" sz="2200" dirty="0" err="1" smtClean="0"/>
              <a:t>matlab</a:t>
            </a:r>
            <a:r>
              <a:rPr lang="en-US" sz="2200" dirty="0" smtClean="0"/>
              <a:t>)</a:t>
            </a:r>
          </a:p>
          <a:p>
            <a:pPr marL="0" indent="0">
              <a:buNone/>
            </a:pPr>
            <a:endParaRPr lang="en-US" sz="2600" dirty="0" smtClean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11" name="Picture 10" descr="nsf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095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DIC Example Float 7552</a:t>
            </a:r>
            <a:endParaRPr lang="en-US" sz="3600" dirty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5" name="Picture 4" descr="float7552DI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920221"/>
            <a:ext cx="7950200" cy="5079037"/>
          </a:xfrm>
          <a:prstGeom prst="rect">
            <a:avLst/>
          </a:prstGeom>
        </p:spPr>
      </p:pic>
      <p:pic>
        <p:nvPicPr>
          <p:cNvPr id="11" name="Picture 10" descr="nsf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03253" y="3287716"/>
            <a:ext cx="1846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199499" y="3319409"/>
            <a:ext cx="8339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DIC (</a:t>
            </a:r>
            <a:r>
              <a:rPr lang="en-US" sz="900" dirty="0" err="1" smtClean="0"/>
              <a:t>umol</a:t>
            </a:r>
            <a:r>
              <a:rPr lang="en-US" sz="900" dirty="0" smtClean="0"/>
              <a:t>/kg)</a:t>
            </a:r>
            <a:endParaRPr lang="en-US" sz="900" dirty="0"/>
          </a:p>
        </p:txBody>
      </p:sp>
      <p:sp>
        <p:nvSpPr>
          <p:cNvPr id="14" name="TextBox 13"/>
          <p:cNvSpPr txBox="1"/>
          <p:nvPr/>
        </p:nvSpPr>
        <p:spPr>
          <a:xfrm rot="5400000">
            <a:off x="4617725" y="5533283"/>
            <a:ext cx="105936" cy="69161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76865" y="5810246"/>
            <a:ext cx="4070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Date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279377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Surface Flask Example (CGO)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endParaRPr lang="en-US" sz="2600" dirty="0" smtClean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4" name="Picture 3" descr="SurfaceFlaskC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881277"/>
            <a:ext cx="8255000" cy="5135764"/>
          </a:xfrm>
          <a:prstGeom prst="rect">
            <a:avLst/>
          </a:prstGeom>
        </p:spPr>
      </p:pic>
      <p:pic>
        <p:nvPicPr>
          <p:cNvPr id="11" name="Picture 10" descr="nsf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3263487"/>
            <a:ext cx="184666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96777" y="5828922"/>
            <a:ext cx="1612953" cy="131076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345794" y="5774780"/>
            <a:ext cx="4070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Date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132693" y="3301339"/>
            <a:ext cx="6711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</a:t>
            </a:r>
            <a:r>
              <a:rPr lang="en-US" sz="900" baseline="-25000" dirty="0" smtClean="0"/>
              <a:t>2</a:t>
            </a:r>
            <a:r>
              <a:rPr lang="en-US" sz="900" dirty="0" smtClean="0"/>
              <a:t> (ppm)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316089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55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Southern Ocean Floats Used</a:t>
            </a:r>
            <a:endParaRPr lang="en-US" sz="3600" dirty="0"/>
          </a:p>
        </p:txBody>
      </p:sp>
      <p:pic>
        <p:nvPicPr>
          <p:cNvPr id="6" name="Content Placeholder 5" descr="SurfaceFlaskandOceanFloatsUsed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1"/>
          <a:stretch/>
        </p:blipFill>
        <p:spPr>
          <a:xfrm>
            <a:off x="37325" y="1096851"/>
            <a:ext cx="8649475" cy="4902407"/>
          </a:xfrm>
        </p:spPr>
      </p:pic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4603750" y="2635250"/>
            <a:ext cx="1270000" cy="6540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337050" y="3702050"/>
            <a:ext cx="711200" cy="444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670801" y="4083050"/>
            <a:ext cx="7360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Float 7552</a:t>
            </a:r>
            <a:endParaRPr lang="en-US" sz="1000" dirty="0"/>
          </a:p>
        </p:txBody>
      </p:sp>
      <p:sp>
        <p:nvSpPr>
          <p:cNvPr id="17" name="TextBox 16"/>
          <p:cNvSpPr txBox="1"/>
          <p:nvPr/>
        </p:nvSpPr>
        <p:spPr>
          <a:xfrm>
            <a:off x="3864749" y="2459910"/>
            <a:ext cx="81760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Station CGO</a:t>
            </a:r>
            <a:endParaRPr lang="en-US" sz="1000" dirty="0"/>
          </a:p>
        </p:txBody>
      </p:sp>
      <p:pic>
        <p:nvPicPr>
          <p:cNvPr id="18" name="Picture 17" descr="nsf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85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-6826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Ocean Float DIC and Surface Flask CO2</a:t>
            </a:r>
            <a:endParaRPr lang="en-US" sz="3600" dirty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4" name="Picture 3" descr="DICFLASK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46" y="793750"/>
            <a:ext cx="8358504" cy="50892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8333462" y="3244850"/>
            <a:ext cx="522010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smtClean="0"/>
              <a:t>CO2 (ppm)</a:t>
            </a:r>
            <a:endParaRPr lang="en-US" sz="6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146859" y="3294184"/>
            <a:ext cx="620683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600" dirty="0" smtClean="0"/>
              <a:t>DIC (</a:t>
            </a:r>
            <a:r>
              <a:rPr lang="en-US" sz="600" dirty="0" err="1" smtClean="0"/>
              <a:t>umol</a:t>
            </a:r>
            <a:r>
              <a:rPr lang="en-US" sz="600" dirty="0" smtClean="0"/>
              <a:t>/kg)</a:t>
            </a:r>
            <a:endParaRPr lang="en-US" sz="600" dirty="0"/>
          </a:p>
        </p:txBody>
      </p:sp>
      <p:sp>
        <p:nvSpPr>
          <p:cNvPr id="11" name="TextBox 10"/>
          <p:cNvSpPr txBox="1"/>
          <p:nvPr/>
        </p:nvSpPr>
        <p:spPr>
          <a:xfrm>
            <a:off x="8277860" y="1938838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396</a:t>
            </a:r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77860" y="2451100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395</a:t>
            </a:r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277860" y="2957100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394</a:t>
            </a:r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77860" y="3467011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393</a:t>
            </a:r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277860" y="3977188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392</a:t>
            </a:r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277860" y="4485188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391</a:t>
            </a:r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7860" y="1443623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397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77860" y="924511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398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277860" y="4984750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390</a:t>
            </a:r>
            <a:endParaRPr lang="en-US" sz="5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277860" y="5469354"/>
            <a:ext cx="287258" cy="169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" dirty="0" smtClean="0">
                <a:solidFill>
                  <a:srgbClr val="FF0000"/>
                </a:solidFill>
              </a:rPr>
              <a:t>389</a:t>
            </a:r>
            <a:endParaRPr lang="en-US" sz="500" dirty="0">
              <a:solidFill>
                <a:srgbClr val="FF0000"/>
              </a:solidFill>
            </a:endParaRPr>
          </a:p>
        </p:txBody>
      </p:sp>
      <p:pic>
        <p:nvPicPr>
          <p:cNvPr id="22" name="Picture 21" descr="nsf1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467128" y="5698290"/>
            <a:ext cx="423350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 smtClean="0"/>
              <a:t>winter</a:t>
            </a:r>
            <a:endParaRPr lang="en-US" sz="600" dirty="0"/>
          </a:p>
        </p:txBody>
      </p:sp>
      <p:sp>
        <p:nvSpPr>
          <p:cNvPr id="25" name="Rectangle 24"/>
          <p:cNvSpPr/>
          <p:nvPr/>
        </p:nvSpPr>
        <p:spPr>
          <a:xfrm>
            <a:off x="3380200" y="5686643"/>
            <a:ext cx="38985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/>
              <a:t>winter</a:t>
            </a:r>
            <a:endParaRPr lang="en-US" sz="600" dirty="0"/>
          </a:p>
        </p:txBody>
      </p:sp>
      <p:sp>
        <p:nvSpPr>
          <p:cNvPr id="26" name="Rectangle 25"/>
          <p:cNvSpPr/>
          <p:nvPr/>
        </p:nvSpPr>
        <p:spPr>
          <a:xfrm>
            <a:off x="5299875" y="5667512"/>
            <a:ext cx="38985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/>
              <a:t>winter</a:t>
            </a:r>
            <a:endParaRPr lang="en-US" sz="600" dirty="0"/>
          </a:p>
        </p:txBody>
      </p:sp>
      <p:sp>
        <p:nvSpPr>
          <p:cNvPr id="27" name="Rectangle 26"/>
          <p:cNvSpPr/>
          <p:nvPr/>
        </p:nvSpPr>
        <p:spPr>
          <a:xfrm>
            <a:off x="7219549" y="5657372"/>
            <a:ext cx="389850" cy="1846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" dirty="0" smtClean="0"/>
              <a:t>winter</a:t>
            </a:r>
            <a:endParaRPr lang="en-US" sz="600" dirty="0"/>
          </a:p>
        </p:txBody>
      </p:sp>
      <p:sp>
        <p:nvSpPr>
          <p:cNvPr id="28" name="TextBox 27"/>
          <p:cNvSpPr txBox="1"/>
          <p:nvPr/>
        </p:nvSpPr>
        <p:spPr>
          <a:xfrm>
            <a:off x="288634" y="3174711"/>
            <a:ext cx="261598" cy="4283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 rot="16200000">
            <a:off x="11" y="3135486"/>
            <a:ext cx="8712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/>
              <a:t>DIC (</a:t>
            </a:r>
            <a:r>
              <a:rPr lang="en-US" sz="900" dirty="0" err="1" smtClean="0"/>
              <a:t>umol</a:t>
            </a:r>
            <a:r>
              <a:rPr lang="en-US" sz="900" dirty="0" smtClean="0"/>
              <a:t>/kg)</a:t>
            </a:r>
            <a:endParaRPr lang="en-US" sz="900" dirty="0"/>
          </a:p>
        </p:txBody>
      </p:sp>
      <p:sp>
        <p:nvSpPr>
          <p:cNvPr id="30" name="TextBox 29"/>
          <p:cNvSpPr txBox="1"/>
          <p:nvPr/>
        </p:nvSpPr>
        <p:spPr>
          <a:xfrm>
            <a:off x="8502134" y="3076178"/>
            <a:ext cx="358212" cy="5220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 rot="5400000">
            <a:off x="8314049" y="2928532"/>
            <a:ext cx="67118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CO</a:t>
            </a:r>
            <a:r>
              <a:rPr lang="en-US" sz="900" baseline="-25000" dirty="0" smtClean="0"/>
              <a:t>2</a:t>
            </a:r>
            <a:r>
              <a:rPr lang="en-US" sz="900" dirty="0" smtClean="0"/>
              <a:t> (ppm)</a:t>
            </a:r>
            <a:endParaRPr lang="en-US" sz="900" dirty="0"/>
          </a:p>
        </p:txBody>
      </p:sp>
      <p:sp>
        <p:nvSpPr>
          <p:cNvPr id="32" name="TextBox 31"/>
          <p:cNvSpPr txBox="1"/>
          <p:nvPr/>
        </p:nvSpPr>
        <p:spPr>
          <a:xfrm>
            <a:off x="3929364" y="5676537"/>
            <a:ext cx="1141551" cy="12899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3" name="TextBox 32"/>
          <p:cNvSpPr txBox="1"/>
          <p:nvPr/>
        </p:nvSpPr>
        <p:spPr>
          <a:xfrm>
            <a:off x="4323625" y="5619465"/>
            <a:ext cx="40704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Date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457185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095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Where to Next?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sz="2600" dirty="0" smtClean="0"/>
              <a:t>Currently there are 47 working floats</a:t>
            </a:r>
          </a:p>
          <a:p>
            <a:r>
              <a:rPr lang="en-US" sz="2600" dirty="0" smtClean="0"/>
              <a:t>We need ~600 throughout all ocean basins to reduce our error to 1.0 GT 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/</a:t>
            </a:r>
            <a:r>
              <a:rPr lang="en-US" sz="2600" dirty="0" err="1" smtClean="0"/>
              <a:t>yr</a:t>
            </a:r>
            <a:endParaRPr lang="en-US" sz="2600" baseline="-25000" dirty="0" smtClean="0"/>
          </a:p>
          <a:p>
            <a:pPr marL="0" indent="0">
              <a:buNone/>
            </a:pPr>
            <a:endParaRPr lang="en-US" sz="2600" dirty="0" smtClean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22" name="Picture 21" descr="600_floats.tif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" t="1259" r="662" b="1355"/>
          <a:stretch/>
        </p:blipFill>
        <p:spPr>
          <a:xfrm>
            <a:off x="2396500" y="3448432"/>
            <a:ext cx="4548488" cy="2111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08488" y="5350775"/>
            <a:ext cx="67197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M. </a:t>
            </a:r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  <a:latin typeface="Open Sans Light"/>
                <a:cs typeface="Open Sans Light"/>
              </a:rPr>
              <a:t>Mazloff</a:t>
            </a:r>
            <a:endParaRPr lang="en-US" sz="800" dirty="0">
              <a:solidFill>
                <a:schemeClr val="bg1">
                  <a:lumMod val="50000"/>
                </a:schemeClr>
              </a:solidFill>
              <a:latin typeface="Open Sans Light"/>
              <a:cs typeface="Open Sans Light"/>
            </a:endParaRPr>
          </a:p>
        </p:txBody>
      </p:sp>
      <p:pic>
        <p:nvPicPr>
          <p:cNvPr id="24" name="Picture 23" descr="nsf1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834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1095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 Conclusion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sz="2600" dirty="0" smtClean="0"/>
              <a:t>We can define the seasonal cycle through SH atmosphere and Southern Ocean data</a:t>
            </a:r>
          </a:p>
          <a:p>
            <a:r>
              <a:rPr lang="en-US" sz="2600" dirty="0" smtClean="0"/>
              <a:t>Roughly quantify the ocean drawdown and anthropogenic 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input</a:t>
            </a:r>
          </a:p>
          <a:p>
            <a:r>
              <a:rPr lang="en-US" sz="2600" dirty="0" smtClean="0"/>
              <a:t>Proof you can derive ocean CO</a:t>
            </a:r>
            <a:r>
              <a:rPr lang="en-US" sz="2600" baseline="-25000" dirty="0" smtClean="0"/>
              <a:t>2</a:t>
            </a:r>
            <a:r>
              <a:rPr lang="en-US" sz="2600" dirty="0" smtClean="0"/>
              <a:t> from float data</a:t>
            </a:r>
          </a:p>
          <a:p>
            <a:r>
              <a:rPr lang="en-US" sz="2600" dirty="0" smtClean="0"/>
              <a:t>Provides an excellent small scale model for a global float network</a:t>
            </a:r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24" name="Picture 23" descr="nsf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98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r>
              <a:rPr lang="en-US" sz="4000" dirty="0" smtClean="0"/>
              <a:t>Thank You</a:t>
            </a:r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24" name="Picture 23" descr="nsf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879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Objectives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3"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3366FF"/>
                </a:solidFill>
              </a:rPr>
              <a:t>1</a:t>
            </a:r>
          </a:p>
          <a:p>
            <a:pPr marL="0" indent="0">
              <a:buNone/>
            </a:pPr>
            <a:r>
              <a:rPr lang="en-US" sz="2600" dirty="0" smtClean="0"/>
              <a:t>To derive pH and total alkalinity in seawater from Southern Ocean float data</a:t>
            </a:r>
            <a:endParaRPr lang="en-US" sz="2600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lnSpc>
                <a:spcPct val="90000"/>
              </a:lnSpc>
              <a:buNone/>
            </a:pPr>
            <a:endParaRPr lang="en-US" sz="3600" dirty="0" smtClean="0">
              <a:solidFill>
                <a:srgbClr val="3366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3600" dirty="0">
              <a:solidFill>
                <a:srgbClr val="3366FF"/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600" dirty="0" smtClean="0">
                <a:solidFill>
                  <a:srgbClr val="3366FF"/>
                </a:solidFill>
              </a:rPr>
              <a:t>2</a:t>
            </a:r>
            <a:endParaRPr lang="en-US" sz="1200" dirty="0" smtClean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2600" dirty="0" smtClean="0">
                <a:solidFill>
                  <a:srgbClr val="000000"/>
                </a:solidFill>
              </a:rPr>
              <a:t>To calculate DIC in order to roughly quantify Atmospheric Carbon Dioxide Drawdown by the Southern Ocean</a:t>
            </a:r>
          </a:p>
          <a:p>
            <a:pPr marL="0" indent="0">
              <a:lnSpc>
                <a:spcPct val="90000"/>
              </a:lnSpc>
              <a:buNone/>
            </a:pPr>
            <a:endParaRPr lang="en-US" sz="1200" dirty="0" smtClean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buNone/>
            </a:pPr>
            <a:endParaRPr lang="en-US" sz="1200" dirty="0" smtClean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200" dirty="0" smtClean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200" dirty="0" smtClean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200" dirty="0" smtClean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sz="1200" dirty="0" smtClean="0">
              <a:solidFill>
                <a:schemeClr val="tx1">
                  <a:alpha val="6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sz="3800" dirty="0" smtClean="0">
                <a:solidFill>
                  <a:srgbClr val="3366FF"/>
                </a:solidFill>
              </a:rPr>
              <a:t>	3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n-US" sz="2000" dirty="0" smtClean="0"/>
              <a:t>	</a:t>
            </a:r>
            <a:r>
              <a:rPr lang="en-US" sz="2400" dirty="0" smtClean="0"/>
              <a:t>To Define the 	Seasonal cycle for 	carbon Dioxide in	the Southern 	Hemisphere </a:t>
            </a:r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15" name="Picture 14" descr="nsf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6705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Data Collection</a:t>
            </a:r>
            <a:endParaRPr lang="en-US" sz="3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Surface Flask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CH</a:t>
            </a:r>
            <a:r>
              <a:rPr lang="en-US" baseline="-25000" dirty="0" smtClean="0"/>
              <a:t>4</a:t>
            </a:r>
          </a:p>
          <a:p>
            <a:r>
              <a:rPr lang="en-US" dirty="0" smtClean="0"/>
              <a:t>CO</a:t>
            </a:r>
          </a:p>
          <a:p>
            <a:r>
              <a:rPr lang="en-US" dirty="0" smtClean="0"/>
              <a:t>N</a:t>
            </a:r>
            <a:r>
              <a:rPr lang="en-US" baseline="-25000" dirty="0" smtClean="0"/>
              <a:t>2</a:t>
            </a:r>
            <a:r>
              <a:rPr lang="en-US" dirty="0" smtClean="0"/>
              <a:t>O</a:t>
            </a:r>
          </a:p>
          <a:p>
            <a:r>
              <a:rPr lang="en-US" baseline="30000" dirty="0" smtClean="0"/>
              <a:t>13</a:t>
            </a:r>
            <a:r>
              <a:rPr lang="en-US" dirty="0" smtClean="0"/>
              <a:t>C/</a:t>
            </a:r>
            <a:r>
              <a:rPr lang="en-US" baseline="30000" dirty="0" smtClean="0"/>
              <a:t>12</a:t>
            </a:r>
            <a:r>
              <a:rPr lang="en-US" dirty="0" smtClean="0"/>
              <a:t>C (CO</a:t>
            </a:r>
            <a:r>
              <a:rPr lang="en-US" baseline="-25000" dirty="0" smtClean="0"/>
              <a:t>2</a:t>
            </a:r>
            <a:r>
              <a:rPr lang="en-US" dirty="0" smtClean="0"/>
              <a:t>)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Southern Ocean Floats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Temperature</a:t>
            </a:r>
          </a:p>
          <a:p>
            <a:r>
              <a:rPr lang="en-US" dirty="0" smtClean="0"/>
              <a:t>Salinity</a:t>
            </a:r>
          </a:p>
          <a:p>
            <a:r>
              <a:rPr lang="en-US" dirty="0" smtClean="0"/>
              <a:t>Oxygen</a:t>
            </a:r>
          </a:p>
          <a:p>
            <a:r>
              <a:rPr lang="en-US" dirty="0" smtClean="0"/>
              <a:t>Nitrate</a:t>
            </a:r>
          </a:p>
          <a:p>
            <a:r>
              <a:rPr lang="en-US" dirty="0" smtClean="0"/>
              <a:t>pH(very few)</a:t>
            </a:r>
            <a:endParaRPr lang="en-US" dirty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11" name="Picture 10" descr="SOCCOM Fl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6600" y="4535374"/>
            <a:ext cx="1111250" cy="148166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000323" y="5783814"/>
            <a:ext cx="152772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</a:rPr>
              <a:t>soccom.princeton.edu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icture 13" descr="620300c1768EDNmain10061MLO_miller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17" y="4832350"/>
            <a:ext cx="2169583" cy="10497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921000" y="5783814"/>
            <a:ext cx="74892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 err="1" smtClean="0">
                <a:solidFill>
                  <a:schemeClr val="bg1">
                    <a:lumMod val="50000"/>
                  </a:schemeClr>
                </a:solidFill>
              </a:rPr>
              <a:t>esrl.noaa.gov</a:t>
            </a:r>
            <a:endParaRPr lang="en-US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6" name="Picture 15" descr="nsf1.ep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47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Southern Ocean Float Locations</a:t>
            </a:r>
            <a:endParaRPr lang="en-US" sz="3600" dirty="0"/>
          </a:p>
        </p:txBody>
      </p:sp>
      <p:pic>
        <p:nvPicPr>
          <p:cNvPr id="5" name="Content Placeholder 4" descr="SoOcnMap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581" t="-7" r="-20351" b="2545"/>
          <a:stretch/>
        </p:blipFill>
        <p:spPr>
          <a:xfrm>
            <a:off x="205080" y="1152477"/>
            <a:ext cx="8812946" cy="4846781"/>
          </a:xfrm>
        </p:spPr>
      </p:pic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04316" y="5537592"/>
            <a:ext cx="15824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soccom.princeton.edu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 descr="SOCCOM Flo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839" y="4055925"/>
            <a:ext cx="1111250" cy="1481667"/>
          </a:xfrm>
          <a:prstGeom prst="rect">
            <a:avLst/>
          </a:prstGeom>
        </p:spPr>
      </p:pic>
      <p:pic>
        <p:nvPicPr>
          <p:cNvPr id="14" name="Picture 13" descr="nsf1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30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09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Southern Ocean Floats and SH Surface Flask Stations Used</a:t>
            </a:r>
            <a:endParaRPr lang="en-US" sz="3600" dirty="0"/>
          </a:p>
        </p:txBody>
      </p:sp>
      <p:pic>
        <p:nvPicPr>
          <p:cNvPr id="6" name="Content Placeholder 5" descr="SurfaceFlaskandOceanFloatsUsed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61"/>
          <a:stretch/>
        </p:blipFill>
        <p:spPr>
          <a:xfrm>
            <a:off x="37325" y="1077279"/>
            <a:ext cx="8649475" cy="4902407"/>
          </a:xfrm>
        </p:spPr>
      </p:pic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11" name="Picture 10" descr="nsf1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1251" y="5876856"/>
            <a:ext cx="375414" cy="1006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900" dirty="0"/>
          </a:p>
        </p:txBody>
      </p:sp>
      <p:sp>
        <p:nvSpPr>
          <p:cNvPr id="13" name="TextBox 12"/>
          <p:cNvSpPr txBox="1"/>
          <p:nvPr/>
        </p:nvSpPr>
        <p:spPr>
          <a:xfrm>
            <a:off x="4122375" y="5786209"/>
            <a:ext cx="65286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Longitude</a:t>
            </a:r>
            <a:endParaRPr lang="en-US" sz="900" dirty="0"/>
          </a:p>
        </p:txBody>
      </p:sp>
      <p:sp>
        <p:nvSpPr>
          <p:cNvPr id="15" name="TextBox 14"/>
          <p:cNvSpPr txBox="1"/>
          <p:nvPr/>
        </p:nvSpPr>
        <p:spPr>
          <a:xfrm rot="16200000">
            <a:off x="-123200" y="3485468"/>
            <a:ext cx="404016" cy="15761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-169653" y="3396083"/>
            <a:ext cx="5701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Latitude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6578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Ocean CO</a:t>
            </a:r>
            <a:r>
              <a:rPr lang="en-US" sz="3600" baseline="-25000" dirty="0" smtClean="0"/>
              <a:t>2</a:t>
            </a:r>
            <a:endParaRPr lang="en-US" sz="3600" baseline="-25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r>
              <a:rPr lang="en-US" sz="2600" dirty="0" smtClean="0"/>
              <a:t>Is a function of pH and alkalinity</a:t>
            </a:r>
          </a:p>
          <a:p>
            <a:pPr lvl="1"/>
            <a:r>
              <a:rPr lang="en-US" sz="1800" dirty="0" smtClean="0"/>
              <a:t>given any two: pH, </a:t>
            </a:r>
            <a:r>
              <a:rPr lang="en-US" sz="1800" dirty="0" err="1" smtClean="0"/>
              <a:t>alk</a:t>
            </a:r>
            <a:r>
              <a:rPr lang="en-US" sz="1800" dirty="0" smtClean="0"/>
              <a:t>, DIC, or pCO</a:t>
            </a:r>
            <a:r>
              <a:rPr lang="en-US" sz="1800" baseline="-25000" dirty="0" smtClean="0"/>
              <a:t>2</a:t>
            </a:r>
          </a:p>
          <a:p>
            <a:pPr lvl="1"/>
            <a:r>
              <a:rPr lang="en-US" sz="1800" dirty="0" smtClean="0"/>
              <a:t>You can calculate the other two</a:t>
            </a:r>
          </a:p>
          <a:p>
            <a:r>
              <a:rPr lang="en-US" sz="2200" dirty="0" smtClean="0"/>
              <a:t>However, our traditional ocean floats don’t collect any of the four directly </a:t>
            </a:r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13" name="Picture 12" descr="nsf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Applying the alkalinity and pH algorithms</a:t>
            </a:r>
            <a:endParaRPr lang="en-US" sz="3600" dirty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2400" dirty="0" smtClean="0"/>
          </a:p>
          <a:p>
            <a:endParaRPr lang="en-US" sz="2400" dirty="0" smtClean="0"/>
          </a:p>
          <a:p>
            <a:r>
              <a:rPr lang="en-US" sz="2000" dirty="0" smtClean="0"/>
              <a:t>SSS = sea surface salinity</a:t>
            </a:r>
          </a:p>
          <a:p>
            <a:r>
              <a:rPr lang="en-US" sz="2000" dirty="0" smtClean="0"/>
              <a:t>SST = sea surface temperature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/>
              <a:t>This means we can get total alkalinity!</a:t>
            </a:r>
            <a:endParaRPr lang="en-US" sz="2000" dirty="0"/>
          </a:p>
        </p:txBody>
      </p:sp>
      <p:pic>
        <p:nvPicPr>
          <p:cNvPr id="13" name="Picture 12" descr="Screen Shot 2016-03-30 at 12.42.24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9951"/>
            <a:ext cx="8229600" cy="27821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98253" y="2018166"/>
            <a:ext cx="94966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7F7F7F"/>
                </a:solidFill>
              </a:rPr>
              <a:t>Lee et al. 2006</a:t>
            </a:r>
            <a:endParaRPr lang="en-US" sz="1000" dirty="0">
              <a:solidFill>
                <a:srgbClr val="7F7F7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11600" y="1645968"/>
            <a:ext cx="1210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Total alkalinity =</a:t>
            </a:r>
            <a:endParaRPr lang="en-US" sz="1200" dirty="0"/>
          </a:p>
        </p:txBody>
      </p:sp>
      <p:pic>
        <p:nvPicPr>
          <p:cNvPr id="16" name="Picture 15" descr="nsf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Applying the alkalinity and pH algorithms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5" name="Picture 4" descr="Screen Shot 2016-03-30 at 1.00.1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0200"/>
            <a:ext cx="3987800" cy="510438"/>
          </a:xfrm>
          <a:prstGeom prst="rect">
            <a:avLst/>
          </a:prstGeom>
        </p:spPr>
      </p:pic>
      <p:pic>
        <p:nvPicPr>
          <p:cNvPr id="6" name="Picture 5" descr="Screen Shot 2016-03-30 at 1.00.23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110638"/>
            <a:ext cx="8229601" cy="18018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0458" y="3953465"/>
            <a:ext cx="12463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rgbClr val="7F7F7F"/>
                </a:solidFill>
              </a:rPr>
              <a:t>Williams et al. 2016</a:t>
            </a:r>
            <a:endParaRPr lang="en-US" sz="1000" dirty="0">
              <a:solidFill>
                <a:srgbClr val="7F7F7F"/>
              </a:solidFill>
            </a:endParaRPr>
          </a:p>
        </p:txBody>
      </p:sp>
      <p:pic>
        <p:nvPicPr>
          <p:cNvPr id="13" name="Picture 12" descr="nsf1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31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413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pH measured versus pH calculated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1">
            <a:normAutofit/>
          </a:bodyPr>
          <a:lstStyle/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endParaRPr lang="en-US" sz="2600" dirty="0" smtClean="0"/>
          </a:p>
        </p:txBody>
      </p:sp>
      <p:grpSp>
        <p:nvGrpSpPr>
          <p:cNvPr id="8" name="Shape 223"/>
          <p:cNvGrpSpPr/>
          <p:nvPr/>
        </p:nvGrpSpPr>
        <p:grpSpPr>
          <a:xfrm>
            <a:off x="0" y="6017041"/>
            <a:ext cx="9144000" cy="776399"/>
            <a:chOff x="0" y="318251"/>
            <a:chExt cx="9144000" cy="776399"/>
          </a:xfrm>
        </p:grpSpPr>
        <p:sp>
          <p:nvSpPr>
            <p:cNvPr id="9" name="Shape 224"/>
            <p:cNvSpPr/>
            <p:nvPr/>
          </p:nvSpPr>
          <p:spPr>
            <a:xfrm>
              <a:off x="0" y="427037"/>
              <a:ext cx="9144000" cy="558899"/>
            </a:xfrm>
            <a:prstGeom prst="rect">
              <a:avLst/>
            </a:prstGeom>
            <a:solidFill>
              <a:srgbClr val="C0EDFE"/>
            </a:solidFill>
            <a:ln>
              <a:noFill/>
            </a:ln>
          </p:spPr>
          <p:txBody>
            <a:bodyPr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Cabin"/>
                <a:buNone/>
              </a:pPr>
              <a:endParaRPr sz="1400" b="0" i="0" u="none" strike="noStrike" kern="1200" cap="none" baseline="0">
                <a:solidFill>
                  <a:srgbClr val="000000"/>
                </a:solidFill>
                <a:latin typeface="Baskerville"/>
                <a:ea typeface="Arial"/>
                <a:cs typeface="Baskerville"/>
                <a:sym typeface="Arial"/>
              </a:endParaRPr>
            </a:p>
          </p:txBody>
        </p:sp>
        <p:pic>
          <p:nvPicPr>
            <p:cNvPr id="10" name="Shape 22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431800" y="318251"/>
              <a:ext cx="1964700" cy="7763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" name="Picture 11" descr="NASA_logo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064" y="5999258"/>
            <a:ext cx="959736" cy="794182"/>
          </a:xfrm>
          <a:prstGeom prst="rect">
            <a:avLst/>
          </a:prstGeom>
        </p:spPr>
      </p:pic>
      <p:pic>
        <p:nvPicPr>
          <p:cNvPr id="11" name="Picture 10" descr="pHobspHcal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771" y="972818"/>
            <a:ext cx="8093979" cy="5026440"/>
          </a:xfrm>
          <a:prstGeom prst="rect">
            <a:avLst/>
          </a:prstGeom>
        </p:spPr>
      </p:pic>
      <p:pic>
        <p:nvPicPr>
          <p:cNvPr id="15" name="Picture 14" descr="nsf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1427" y="5979686"/>
            <a:ext cx="866733" cy="86673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 rot="16200000">
            <a:off x="-1159" y="3307764"/>
            <a:ext cx="1363057" cy="36933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575955" y="3748532"/>
            <a:ext cx="33194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pH</a:t>
            </a:r>
            <a:endParaRPr lang="en-US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4284100" y="5752428"/>
            <a:ext cx="890942" cy="1608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70363" y="5685427"/>
            <a:ext cx="43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/>
              <a:t>Date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663337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11324</TotalTime>
  <Words>485</Words>
  <Application>Microsoft Macintosh PowerPoint</Application>
  <PresentationFormat>On-screen Show (4:3)</PresentationFormat>
  <Paragraphs>129</Paragraphs>
  <Slides>18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An Assessment of the Net Summertime Drawdown of Atmospheric Carbon Dioxide by the Southern Ocean</vt:lpstr>
      <vt:lpstr>Objectives</vt:lpstr>
      <vt:lpstr>Data Collection</vt:lpstr>
      <vt:lpstr>Southern Ocean Float Locations</vt:lpstr>
      <vt:lpstr>Southern Ocean Floats and SH Surface Flask Stations Used</vt:lpstr>
      <vt:lpstr>Ocean CO2</vt:lpstr>
      <vt:lpstr>Applying the alkalinity and pH algorithms</vt:lpstr>
      <vt:lpstr>Applying the alkalinity and pH algorithms</vt:lpstr>
      <vt:lpstr>pH measured versus pH calculated</vt:lpstr>
      <vt:lpstr>pH measured versus pH calculated</vt:lpstr>
      <vt:lpstr>PowerPoint Presentation</vt:lpstr>
      <vt:lpstr>DIC Example Float 7552</vt:lpstr>
      <vt:lpstr>Surface Flask Example (CGO)</vt:lpstr>
      <vt:lpstr>Southern Ocean Floats Used</vt:lpstr>
      <vt:lpstr>Ocean Float DIC and Surface Flask CO2</vt:lpstr>
      <vt:lpstr>Where to Next?</vt:lpstr>
      <vt:lpstr>In Conclusion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Observationally-based Assessment of the Net Summertime Drawdown of Southern Hemisphere  Atmospheric Carbon Dioxide by the  Southern Ocean</dc:title>
  <dc:creator>Jack Johnson</dc:creator>
  <cp:lastModifiedBy>Jack Johnson</cp:lastModifiedBy>
  <cp:revision>63</cp:revision>
  <dcterms:created xsi:type="dcterms:W3CDTF">2016-03-29T21:22:15Z</dcterms:created>
  <dcterms:modified xsi:type="dcterms:W3CDTF">2016-04-06T18:06:45Z</dcterms:modified>
</cp:coreProperties>
</file>